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9" r:id="rId1"/>
  </p:sldMasterIdLst>
  <p:sldIdLst>
    <p:sldId id="256" r:id="rId2"/>
    <p:sldId id="271" r:id="rId3"/>
    <p:sldId id="264" r:id="rId4"/>
    <p:sldId id="257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16429"/>
    <a:srgbClr val="33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e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-295275" y="557213"/>
            <a:ext cx="9437688" cy="6632575"/>
            <a:chOff x="-186" y="351"/>
            <a:chExt cx="5945" cy="4178"/>
          </a:xfrm>
        </p:grpSpPr>
        <p:grpSp>
          <p:nvGrpSpPr>
            <p:cNvPr id="44035" name="Group 3"/>
            <p:cNvGrpSpPr>
              <a:grpSpLocks/>
            </p:cNvGrpSpPr>
            <p:nvPr/>
          </p:nvGrpSpPr>
          <p:grpSpPr bwMode="auto">
            <a:xfrm>
              <a:off x="-186" y="351"/>
              <a:ext cx="4316" cy="4178"/>
              <a:chOff x="-186" y="351"/>
              <a:chExt cx="4316" cy="4178"/>
            </a:xfrm>
          </p:grpSpPr>
          <p:grpSp>
            <p:nvGrpSpPr>
              <p:cNvPr id="44036" name="Group 4"/>
              <p:cNvGrpSpPr>
                <a:grpSpLocks/>
              </p:cNvGrpSpPr>
              <p:nvPr/>
            </p:nvGrpSpPr>
            <p:grpSpPr bwMode="auto">
              <a:xfrm>
                <a:off x="-186" y="351"/>
                <a:ext cx="4316" cy="4178"/>
                <a:chOff x="-186" y="351"/>
                <a:chExt cx="4316" cy="4178"/>
              </a:xfrm>
            </p:grpSpPr>
            <p:sp>
              <p:nvSpPr>
                <p:cNvPr id="44037" name="AutoShape 5"/>
                <p:cNvSpPr>
                  <a:spLocks noChangeArrowheads="1"/>
                </p:cNvSpPr>
                <p:nvPr/>
              </p:nvSpPr>
              <p:spPr bwMode="auto">
                <a:xfrm rot="12360000">
                  <a:off x="-186" y="351"/>
                  <a:ext cx="4316" cy="4178"/>
                </a:xfrm>
                <a:prstGeom prst="diamond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038" name="AutoShape 6" descr="Denim"/>
                <p:cNvSpPr>
                  <a:spLocks noChangeArrowheads="1"/>
                </p:cNvSpPr>
                <p:nvPr/>
              </p:nvSpPr>
              <p:spPr bwMode="auto">
                <a:xfrm rot="12360000">
                  <a:off x="694" y="1203"/>
                  <a:ext cx="2556" cy="2474"/>
                </a:xfrm>
                <a:prstGeom prst="diamond">
                  <a:avLst/>
                </a:prstGeom>
                <a:blipFill dpi="0" rotWithShape="0">
                  <a:blip r:embed="rId2"/>
                  <a:srcRect/>
                  <a:tile tx="0" ty="0" sx="100000" sy="100000" flip="none" algn="tl"/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039" name="Rectangle 7"/>
                <p:cNvSpPr>
                  <a:spLocks noChangeArrowheads="1"/>
                </p:cNvSpPr>
                <p:nvPr/>
              </p:nvSpPr>
              <p:spPr bwMode="auto">
                <a:xfrm rot="12360000">
                  <a:off x="2249" y="2499"/>
                  <a:ext cx="649" cy="280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en-US" altLang="en-US" sz="2400"/>
                </a:p>
              </p:txBody>
            </p:sp>
            <p:sp>
              <p:nvSpPr>
                <p:cNvPr id="44040" name="Oval 8"/>
                <p:cNvSpPr>
                  <a:spLocks noChangeArrowheads="1"/>
                </p:cNvSpPr>
                <p:nvPr/>
              </p:nvSpPr>
              <p:spPr bwMode="auto">
                <a:xfrm rot="12360000">
                  <a:off x="1292" y="2567"/>
                  <a:ext cx="570" cy="528"/>
                </a:xfrm>
                <a:prstGeom prst="ellipse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en-US" altLang="en-US" sz="2400"/>
                </a:p>
              </p:txBody>
            </p:sp>
            <p:sp>
              <p:nvSpPr>
                <p:cNvPr id="44041" name="Rectangle 9"/>
                <p:cNvSpPr>
                  <a:spLocks noChangeArrowheads="1"/>
                </p:cNvSpPr>
                <p:nvPr/>
              </p:nvSpPr>
              <p:spPr bwMode="auto">
                <a:xfrm rot="12360000">
                  <a:off x="2373" y="2047"/>
                  <a:ext cx="446" cy="81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en-US" altLang="en-US" sz="2400"/>
                </a:p>
              </p:txBody>
            </p:sp>
            <p:sp>
              <p:nvSpPr>
                <p:cNvPr id="44042" name="Rectangle 10"/>
                <p:cNvSpPr>
                  <a:spLocks noChangeArrowheads="1"/>
                </p:cNvSpPr>
                <p:nvPr/>
              </p:nvSpPr>
              <p:spPr bwMode="auto">
                <a:xfrm rot="12360000">
                  <a:off x="1927" y="3071"/>
                  <a:ext cx="445" cy="82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lIns="92075" tIns="46038" rIns="92075" bIns="46038" anchor="ctr"/>
                <a:lstStyle/>
                <a:p>
                  <a:pPr>
                    <a:spcBef>
                      <a:spcPct val="50000"/>
                    </a:spcBef>
                  </a:pPr>
                  <a:endParaRPr lang="en-US" altLang="en-US" sz="2400"/>
                </a:p>
              </p:txBody>
            </p:sp>
            <p:sp>
              <p:nvSpPr>
                <p:cNvPr id="44043" name="Arc 11"/>
                <p:cNvSpPr>
                  <a:spLocks/>
                </p:cNvSpPr>
                <p:nvPr/>
              </p:nvSpPr>
              <p:spPr bwMode="auto">
                <a:xfrm rot="10485000">
                  <a:off x="1263" y="2240"/>
                  <a:ext cx="723" cy="856"/>
                </a:xfrm>
                <a:custGeom>
                  <a:avLst/>
                  <a:gdLst>
                    <a:gd name="G0" fmla="+- 21518 0 0"/>
                    <a:gd name="G1" fmla="+- 2258 0 0"/>
                    <a:gd name="G2" fmla="+- 21600 0 0"/>
                    <a:gd name="T0" fmla="*/ 43000 w 43118"/>
                    <a:gd name="T1" fmla="*/ 0 h 23858"/>
                    <a:gd name="T2" fmla="*/ 0 w 43118"/>
                    <a:gd name="T3" fmla="*/ 4141 h 23858"/>
                    <a:gd name="T4" fmla="*/ 21518 w 43118"/>
                    <a:gd name="T5" fmla="*/ 2258 h 238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118" h="23858" fill="none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</a:path>
                    <a:path w="43118" h="23858" stroke="0" extrusionOk="0">
                      <a:moveTo>
                        <a:pt x="42999" y="0"/>
                      </a:moveTo>
                      <a:cubicBezTo>
                        <a:pt x="43078" y="750"/>
                        <a:pt x="43118" y="1503"/>
                        <a:pt x="43118" y="2258"/>
                      </a:cubicBezTo>
                      <a:cubicBezTo>
                        <a:pt x="43118" y="14187"/>
                        <a:pt x="33447" y="23858"/>
                        <a:pt x="21518" y="23858"/>
                      </a:cubicBezTo>
                      <a:cubicBezTo>
                        <a:pt x="10318" y="23858"/>
                        <a:pt x="976" y="15297"/>
                        <a:pt x="0" y="4140"/>
                      </a:cubicBezTo>
                      <a:lnTo>
                        <a:pt x="21518" y="2258"/>
                      </a:lnTo>
                      <a:close/>
                    </a:path>
                  </a:pathLst>
                </a:custGeom>
                <a:solidFill>
                  <a:schemeClr val="fol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4044" name="Freeform 12"/>
                <p:cNvSpPr>
                  <a:spLocks/>
                </p:cNvSpPr>
                <p:nvPr/>
              </p:nvSpPr>
              <p:spPr bwMode="auto">
                <a:xfrm>
                  <a:off x="1300" y="1374"/>
                  <a:ext cx="1035" cy="2007"/>
                </a:xfrm>
                <a:custGeom>
                  <a:avLst/>
                  <a:gdLst>
                    <a:gd name="T0" fmla="*/ 56 w 1035"/>
                    <a:gd name="T1" fmla="*/ 2006 h 2007"/>
                    <a:gd name="T2" fmla="*/ 0 w 1035"/>
                    <a:gd name="T3" fmla="*/ 1843 h 2007"/>
                    <a:gd name="T4" fmla="*/ 871 w 1035"/>
                    <a:gd name="T5" fmla="*/ 56 h 2007"/>
                    <a:gd name="T6" fmla="*/ 1034 w 1035"/>
                    <a:gd name="T7" fmla="*/ 0 h 2007"/>
                    <a:gd name="T8" fmla="*/ 56 w 1035"/>
                    <a:gd name="T9" fmla="*/ 2006 h 2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5" h="2007">
                      <a:moveTo>
                        <a:pt x="56" y="2006"/>
                      </a:moveTo>
                      <a:lnTo>
                        <a:pt x="0" y="1843"/>
                      </a:lnTo>
                      <a:lnTo>
                        <a:pt x="871" y="56"/>
                      </a:lnTo>
                      <a:lnTo>
                        <a:pt x="1034" y="0"/>
                      </a:lnTo>
                      <a:lnTo>
                        <a:pt x="56" y="2006"/>
                      </a:lnTo>
                    </a:path>
                  </a:pathLst>
                </a:custGeom>
                <a:solidFill>
                  <a:schemeClr val="hlink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44045" name="Freeform 13"/>
              <p:cNvSpPr>
                <a:spLocks/>
              </p:cNvSpPr>
              <p:nvPr/>
            </p:nvSpPr>
            <p:spPr bwMode="auto">
              <a:xfrm>
                <a:off x="2448" y="1810"/>
                <a:ext cx="324" cy="231"/>
              </a:xfrm>
              <a:custGeom>
                <a:avLst/>
                <a:gdLst>
                  <a:gd name="T0" fmla="*/ 321 w 324"/>
                  <a:gd name="T1" fmla="*/ 226 h 231"/>
                  <a:gd name="T2" fmla="*/ 287 w 324"/>
                  <a:gd name="T3" fmla="*/ 123 h 231"/>
                  <a:gd name="T4" fmla="*/ 53 w 324"/>
                  <a:gd name="T5" fmla="*/ 9 h 231"/>
                  <a:gd name="T6" fmla="*/ 35 w 324"/>
                  <a:gd name="T7" fmla="*/ 0 h 231"/>
                  <a:gd name="T8" fmla="*/ 0 w 324"/>
                  <a:gd name="T9" fmla="*/ 72 h 231"/>
                  <a:gd name="T10" fmla="*/ 323 w 324"/>
                  <a:gd name="T11" fmla="*/ 23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4" h="231">
                    <a:moveTo>
                      <a:pt x="321" y="226"/>
                    </a:moveTo>
                    <a:lnTo>
                      <a:pt x="287" y="123"/>
                    </a:lnTo>
                    <a:lnTo>
                      <a:pt x="53" y="9"/>
                    </a:lnTo>
                    <a:lnTo>
                      <a:pt x="35" y="0"/>
                    </a:lnTo>
                    <a:lnTo>
                      <a:pt x="0" y="72"/>
                    </a:lnTo>
                    <a:lnTo>
                      <a:pt x="323" y="230"/>
                    </a:lnTo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046" name="Rectangle 14"/>
            <p:cNvSpPr>
              <a:spLocks noChangeArrowheads="1"/>
            </p:cNvSpPr>
            <p:nvPr/>
          </p:nvSpPr>
          <p:spPr bwMode="auto">
            <a:xfrm>
              <a:off x="768" y="720"/>
              <a:ext cx="4991" cy="816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217613" y="1219200"/>
            <a:ext cx="7772400" cy="1143000"/>
          </a:xfrm>
        </p:spPr>
        <p:txBody>
          <a:bodyPr anchorCtr="0"/>
          <a:lstStyle>
            <a:lvl1pPr algn="l"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724400" y="2819400"/>
            <a:ext cx="4267200" cy="3200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44049" name="Rectangle 17"/>
          <p:cNvSpPr>
            <a:spLocks noGrp="1" noChangeArrowheads="1"/>
          </p:cNvSpPr>
          <p:nvPr>
            <p:ph type="dt" sz="quarter" idx="2"/>
          </p:nvPr>
        </p:nvSpPr>
        <p:spPr>
          <a:xfrm>
            <a:off x="152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4050" name="Rectangle 1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4051" name="Rectangle 1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3C7EEA-664A-452F-AB5F-6FFCC8FB79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51C52-04A9-4EE8-B422-1EB92D41C6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779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28600"/>
            <a:ext cx="19812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28600"/>
            <a:ext cx="5791200" cy="5791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20377-332E-4B75-A096-ACC77E1077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840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43000" y="228600"/>
            <a:ext cx="7924800" cy="5791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69F99BE-399C-41BA-8650-D7A27F601C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489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A2B96-1E4B-4695-840A-B9BC5082CB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817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CEF37-11C7-4EC0-B28D-EBA5C42B90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873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050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AA4CF-023A-4F47-9111-2FE8D2A4FB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40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259F74-1BFE-4BEF-9997-0EC20FD477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6193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F12AA-A0A6-4993-9F9A-56A7D629B8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5800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F9B7B-5569-417A-89C8-E34B04BD398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363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40CCC-C874-483E-8D72-CB154B4632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113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DFAE51-7496-4424-A932-7BFFB373D1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1018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762000" y="6400800"/>
            <a:ext cx="8380413" cy="455613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050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902E2C-55F3-46F7-B271-39D8D6FC70B3}" type="slidenum">
              <a:rPr lang="en-US" altLang="en-US"/>
              <a:pPr/>
              <a:t>‹#›</a:t>
            </a:fld>
            <a:endParaRPr lang="en-US" altLang="en-US"/>
          </a:p>
        </p:txBody>
      </p:sp>
      <p:grpSp>
        <p:nvGrpSpPr>
          <p:cNvPr id="43016" name="Group 8"/>
          <p:cNvGrpSpPr>
            <a:grpSpLocks/>
          </p:cNvGrpSpPr>
          <p:nvPr/>
        </p:nvGrpSpPr>
        <p:grpSpPr bwMode="auto">
          <a:xfrm>
            <a:off x="0" y="0"/>
            <a:ext cx="1066800" cy="6856413"/>
            <a:chOff x="0" y="0"/>
            <a:chExt cx="672" cy="4319"/>
          </a:xfrm>
        </p:grpSpPr>
        <p:grpSp>
          <p:nvGrpSpPr>
            <p:cNvPr id="43017" name="Group 9"/>
            <p:cNvGrpSpPr>
              <a:grpSpLocks/>
            </p:cNvGrpSpPr>
            <p:nvPr/>
          </p:nvGrpSpPr>
          <p:grpSpPr bwMode="auto">
            <a:xfrm>
              <a:off x="0" y="0"/>
              <a:ext cx="599" cy="4319"/>
              <a:chOff x="0" y="0"/>
              <a:chExt cx="599" cy="4319"/>
            </a:xfrm>
          </p:grpSpPr>
          <p:sp>
            <p:nvSpPr>
              <p:cNvPr id="43018" name="Rectangle 10" descr="Denim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6" cy="4319"/>
              </a:xfrm>
              <a:prstGeom prst="rect">
                <a:avLst/>
              </a:prstGeom>
              <a:blipFill dpi="0" rotWithShape="0">
                <a:blip r:embed="rId14"/>
                <a:srcRect/>
                <a:tile tx="0" ty="0" sx="100000" sy="100000" flip="none" algn="tl"/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19" name="Rectangle 11"/>
              <p:cNvSpPr>
                <a:spLocks noChangeArrowheads="1"/>
              </p:cNvSpPr>
              <p:nvPr/>
            </p:nvSpPr>
            <p:spPr bwMode="auto">
              <a:xfrm>
                <a:off x="119" y="240"/>
                <a:ext cx="357" cy="2064"/>
              </a:xfrm>
              <a:prstGeom prst="rect">
                <a:avLst/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20" name="Rectangle 12"/>
              <p:cNvSpPr>
                <a:spLocks noChangeArrowheads="1"/>
              </p:cNvSpPr>
              <p:nvPr/>
            </p:nvSpPr>
            <p:spPr bwMode="auto">
              <a:xfrm>
                <a:off x="0" y="960"/>
                <a:ext cx="476" cy="528"/>
              </a:xfrm>
              <a:prstGeom prst="rect">
                <a:avLst/>
              </a:pr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en-US" altLang="en-US" sz="2400"/>
              </a:p>
            </p:txBody>
          </p:sp>
          <p:sp>
            <p:nvSpPr>
              <p:cNvPr id="43021" name="Rectangle 13"/>
              <p:cNvSpPr>
                <a:spLocks noChangeArrowheads="1"/>
              </p:cNvSpPr>
              <p:nvPr/>
            </p:nvSpPr>
            <p:spPr bwMode="auto">
              <a:xfrm>
                <a:off x="297" y="432"/>
                <a:ext cx="89" cy="3792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022" name="Rectangle 14"/>
              <p:cNvSpPr>
                <a:spLocks noChangeArrowheads="1"/>
              </p:cNvSpPr>
              <p:nvPr/>
            </p:nvSpPr>
            <p:spPr bwMode="auto">
              <a:xfrm>
                <a:off x="0" y="3024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en-US" altLang="en-US" sz="2400"/>
              </a:p>
            </p:txBody>
          </p:sp>
          <p:sp>
            <p:nvSpPr>
              <p:cNvPr id="43023" name="Rectangle 15"/>
              <p:cNvSpPr>
                <a:spLocks noChangeArrowheads="1"/>
              </p:cNvSpPr>
              <p:nvPr/>
            </p:nvSpPr>
            <p:spPr bwMode="auto">
              <a:xfrm>
                <a:off x="0" y="3216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en-US" altLang="en-US" sz="2400"/>
              </a:p>
            </p:txBody>
          </p:sp>
          <p:sp>
            <p:nvSpPr>
              <p:cNvPr id="43024" name="Rectangle 16"/>
              <p:cNvSpPr>
                <a:spLocks noChangeArrowheads="1"/>
              </p:cNvSpPr>
              <p:nvPr/>
            </p:nvSpPr>
            <p:spPr bwMode="auto">
              <a:xfrm>
                <a:off x="0" y="3408"/>
                <a:ext cx="327" cy="96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92075" tIns="46038" rIns="92075" bIns="46038" anchor="ctr"/>
              <a:lstStyle/>
              <a:p>
                <a:pPr>
                  <a:spcBef>
                    <a:spcPct val="50000"/>
                  </a:spcBef>
                </a:pPr>
                <a:endParaRPr lang="en-US" altLang="en-US" sz="2400"/>
              </a:p>
            </p:txBody>
          </p:sp>
          <p:sp>
            <p:nvSpPr>
              <p:cNvPr id="43025" name="Arc 17"/>
              <p:cNvSpPr>
                <a:spLocks/>
              </p:cNvSpPr>
              <p:nvPr/>
            </p:nvSpPr>
            <p:spPr bwMode="auto">
              <a:xfrm>
                <a:off x="474" y="2260"/>
                <a:ext cx="125" cy="1154"/>
              </a:xfrm>
              <a:custGeom>
                <a:avLst/>
                <a:gdLst>
                  <a:gd name="G0" fmla="+- 754 0 0"/>
                  <a:gd name="G1" fmla="+- 21600 0 0"/>
                  <a:gd name="G2" fmla="+- 21600 0 0"/>
                  <a:gd name="T0" fmla="*/ 0 w 22354"/>
                  <a:gd name="T1" fmla="*/ 13 h 43200"/>
                  <a:gd name="T2" fmla="*/ 754 w 22354"/>
                  <a:gd name="T3" fmla="*/ 43200 h 43200"/>
                  <a:gd name="T4" fmla="*/ 754 w 22354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354" h="43200" fill="none" extrusionOk="0">
                    <a:moveTo>
                      <a:pt x="0" y="13"/>
                    </a:moveTo>
                    <a:cubicBezTo>
                      <a:pt x="251" y="4"/>
                      <a:pt x="502" y="0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200"/>
                      <a:pt x="754" y="43200"/>
                    </a:cubicBezTo>
                  </a:path>
                  <a:path w="22354" h="43200" stroke="0" extrusionOk="0">
                    <a:moveTo>
                      <a:pt x="0" y="13"/>
                    </a:moveTo>
                    <a:cubicBezTo>
                      <a:pt x="251" y="4"/>
                      <a:pt x="502" y="0"/>
                      <a:pt x="754" y="0"/>
                    </a:cubicBezTo>
                    <a:cubicBezTo>
                      <a:pt x="12683" y="0"/>
                      <a:pt x="22354" y="9670"/>
                      <a:pt x="22354" y="21600"/>
                    </a:cubicBezTo>
                    <a:cubicBezTo>
                      <a:pt x="22354" y="33529"/>
                      <a:pt x="12683" y="43200"/>
                      <a:pt x="754" y="43200"/>
                    </a:cubicBezTo>
                    <a:lnTo>
                      <a:pt x="754" y="2160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3026" name="Oval 18"/>
            <p:cNvSpPr>
              <a:spLocks noChangeArrowheads="1"/>
            </p:cNvSpPr>
            <p:nvPr/>
          </p:nvSpPr>
          <p:spPr bwMode="auto">
            <a:xfrm>
              <a:off x="0" y="672"/>
              <a:ext cx="672" cy="624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>
                <a:spcBef>
                  <a:spcPct val="50000"/>
                </a:spcBef>
              </a:pPr>
              <a:endParaRPr lang="en-US" altLang="en-US" sz="2400"/>
            </a:p>
          </p:txBody>
        </p:sp>
        <p:sp>
          <p:nvSpPr>
            <p:cNvPr id="43027" name="Rectangle 19"/>
            <p:cNvSpPr>
              <a:spLocks noChangeArrowheads="1"/>
            </p:cNvSpPr>
            <p:nvPr/>
          </p:nvSpPr>
          <p:spPr bwMode="auto">
            <a:xfrm>
              <a:off x="480" y="0"/>
              <a:ext cx="192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762000" y="1474788"/>
            <a:ext cx="8380413" cy="12541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en-US" sz="8800">
                <a:latin typeface="Colonna MT" panose="04020805060202030203" pitchFamily="82" charset="0"/>
              </a:rPr>
              <a:t>Deer Exclosures 1997</a:t>
            </a:r>
            <a:endParaRPr lang="en-US" altLang="en-US" sz="6600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743575" y="3733800"/>
          <a:ext cx="2112963" cy="234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Clip" r:id="rId3" imgW="1151280" imgH="1279080" progId="MS_ClipArt_Gallery.2">
                  <p:embed/>
                </p:oleObj>
              </mc:Choice>
              <mc:Fallback>
                <p:oleObj name="Clip" r:id="rId3" imgW="1151280" imgH="127908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5" y="3733800"/>
                        <a:ext cx="2112963" cy="234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362200"/>
            <a:ext cx="7772400" cy="1143000"/>
          </a:xfrm>
        </p:spPr>
        <p:txBody>
          <a:bodyPr/>
          <a:lstStyle/>
          <a:p>
            <a:r>
              <a:rPr lang="en-US" altLang="en-US" sz="7200">
                <a:latin typeface="Colonna MT" panose="04020805060202030203" pitchFamily="82" charset="0"/>
              </a:rPr>
              <a:t>Data By Horizon and Treatment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>
            <p:ph/>
          </p:nvPr>
        </p:nvGraphicFramePr>
        <p:xfrm>
          <a:off x="1143000" y="484188"/>
          <a:ext cx="7924800" cy="527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Worksheet" r:id="rId3" imgW="4248421" imgH="2734157" progId="Excel.Sheet.8">
                  <p:embed/>
                </p:oleObj>
              </mc:Choice>
              <mc:Fallback>
                <p:oleObj name="Worksheet" r:id="rId3" imgW="4248421" imgH="2734157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84188"/>
                        <a:ext cx="7924800" cy="5278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>
            <p:ph/>
          </p:nvPr>
        </p:nvGraphicFramePr>
        <p:xfrm>
          <a:off x="1143000" y="461963"/>
          <a:ext cx="7924800" cy="532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Worksheet" r:id="rId3" imgW="4229642" imgH="2743562" progId="Excel.Sheet.8">
                  <p:embed/>
                </p:oleObj>
              </mc:Choice>
              <mc:Fallback>
                <p:oleObj name="Worksheet" r:id="rId3" imgW="4229642" imgH="2743562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1963"/>
                        <a:ext cx="7924800" cy="532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>
            <p:ph/>
          </p:nvPr>
        </p:nvGraphicFramePr>
        <p:xfrm>
          <a:off x="1143000" y="469900"/>
          <a:ext cx="7924800" cy="530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Worksheet" r:id="rId3" imgW="4239031" imgH="2743562" progId="Excel.Sheet.8">
                  <p:embed/>
                </p:oleObj>
              </mc:Choice>
              <mc:Fallback>
                <p:oleObj name="Worksheet" r:id="rId3" imgW="4239031" imgH="2743562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9900"/>
                        <a:ext cx="7924800" cy="530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>
            <p:ph/>
          </p:nvPr>
        </p:nvGraphicFramePr>
        <p:xfrm>
          <a:off x="1143000" y="466725"/>
          <a:ext cx="7924800" cy="531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Worksheet" r:id="rId3" imgW="4248421" imgH="2752966" progId="Excel.Sheet.8">
                  <p:embed/>
                </p:oleObj>
              </mc:Choice>
              <mc:Fallback>
                <p:oleObj name="Worksheet" r:id="rId3" imgW="4248421" imgH="2752966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6725"/>
                        <a:ext cx="7924800" cy="531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>
            <p:ph/>
          </p:nvPr>
        </p:nvGraphicFramePr>
        <p:xfrm>
          <a:off x="1143000" y="469900"/>
          <a:ext cx="7924800" cy="530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Worksheet" r:id="rId3" imgW="4239031" imgH="2743562" progId="Excel.Sheet.8">
                  <p:embed/>
                </p:oleObj>
              </mc:Choice>
              <mc:Fallback>
                <p:oleObj name="Worksheet" r:id="rId3" imgW="4239031" imgH="2743562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9900"/>
                        <a:ext cx="7924800" cy="530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81000" y="1447800"/>
          <a:ext cx="4267200" cy="3903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Clip" r:id="rId3" imgW="7037280" imgH="6438960" progId="MS_ClipArt_Gallery.2">
                  <p:embed/>
                </p:oleObj>
              </mc:Choice>
              <mc:Fallback>
                <p:oleObj name="Clip" r:id="rId3" imgW="7037280" imgH="643896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47800"/>
                        <a:ext cx="4267200" cy="3903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85800" y="2895600"/>
          <a:ext cx="2771775" cy="307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1" name="Clip" r:id="rId5" imgW="1151280" imgH="1279080" progId="MS_ClipArt_Gallery.2">
                  <p:embed/>
                </p:oleObj>
              </mc:Choice>
              <mc:Fallback>
                <p:oleObj name="Clip" r:id="rId5" imgW="1151280" imgH="1279080" progId="MS_ClipArt_Gallery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895600"/>
                        <a:ext cx="2771775" cy="3078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4038600" y="838200"/>
          <a:ext cx="4310063" cy="516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Clip" r:id="rId7" imgW="831600" imgH="889560" progId="MS_ClipArt_Gallery.2">
                  <p:embed/>
                </p:oleObj>
              </mc:Choice>
              <mc:Fallback>
                <p:oleObj name="Clip" r:id="rId7" imgW="831600" imgH="889560" progId="MS_ClipArt_Gallery.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838200"/>
                        <a:ext cx="4310063" cy="516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8000" b="1" i="1">
                <a:latin typeface="Colonna MT" panose="04020805060202030203" pitchFamily="82" charset="0"/>
              </a:rPr>
              <a:t>Locations</a:t>
            </a:r>
            <a:endParaRPr lang="en-US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Colonna MT" panose="04020805060202030203" pitchFamily="82" charset="0"/>
              </a:rPr>
              <a:t>1~ Near LTREB C</a:t>
            </a:r>
          </a:p>
          <a:p>
            <a:r>
              <a:rPr lang="en-US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Colonna MT" panose="04020805060202030203" pitchFamily="82" charset="0"/>
              </a:rPr>
              <a:t>2~ Ridge above FORSTAD B</a:t>
            </a:r>
          </a:p>
          <a:p>
            <a:r>
              <a:rPr lang="en-US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Colonna MT" panose="04020805060202030203" pitchFamily="82" charset="0"/>
              </a:rPr>
              <a:t>3~ Next to  road on either side</a:t>
            </a:r>
          </a:p>
          <a:p>
            <a:r>
              <a:rPr lang="en-US" altLang="en-US" sz="4400">
                <a:effectLst>
                  <a:outerShdw blurRad="38100" dist="38100" dir="2700000" algn="tl">
                    <a:srgbClr val="000000"/>
                  </a:outerShdw>
                </a:effectLst>
                <a:latin typeface="Colonna MT" panose="04020805060202030203" pitchFamily="82" charset="0"/>
              </a:rPr>
              <a:t>4~ Behind Wildlife Lab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build="p" autoUpdateAnimBg="0" advAuto="3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28800"/>
            <a:ext cx="7772400" cy="1524000"/>
          </a:xfrm>
        </p:spPr>
        <p:txBody>
          <a:bodyPr/>
          <a:lstStyle/>
          <a:p>
            <a:r>
              <a:rPr lang="en-US" altLang="en-US" sz="7200">
                <a:latin typeface="Colonna MT" panose="04020805060202030203" pitchFamily="82" charset="0"/>
              </a:rPr>
              <a:t>Data By Horizon, Site and Treatment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utoUpdateAnimBg="0" rev="1" advAuto="5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>
            <p:ph/>
          </p:nvPr>
        </p:nvGraphicFramePr>
        <p:xfrm>
          <a:off x="1143000" y="404813"/>
          <a:ext cx="7924800" cy="543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Worksheet" r:id="rId3" imgW="4248421" imgH="2734157" progId="Excel.Sheet.8">
                  <p:embed/>
                </p:oleObj>
              </mc:Choice>
              <mc:Fallback>
                <p:oleObj name="Worksheet" r:id="rId3" imgW="4248421" imgH="2734157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4813"/>
                        <a:ext cx="7924800" cy="543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Object 3"/>
          <p:cNvGraphicFramePr>
            <a:graphicFrameLocks noChangeAspect="1"/>
          </p:cNvGraphicFramePr>
          <p:nvPr>
            <p:ph/>
          </p:nvPr>
        </p:nvGraphicFramePr>
        <p:xfrm>
          <a:off x="1143000" y="404813"/>
          <a:ext cx="7924800" cy="543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Worksheet" r:id="rId3" imgW="4248421" imgH="2734157" progId="Excel.Sheet.8">
                  <p:embed/>
                </p:oleObj>
              </mc:Choice>
              <mc:Fallback>
                <p:oleObj name="Worksheet" r:id="rId3" imgW="4248421" imgH="2734157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4813"/>
                        <a:ext cx="7924800" cy="543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/>
          </p:nvPr>
        </p:nvGraphicFramePr>
        <p:xfrm>
          <a:off x="2339975" y="228600"/>
          <a:ext cx="5184775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Worksheet" r:id="rId3" imgW="2981551" imgH="3124441" progId="Excel.Sheet.8">
                  <p:embed/>
                </p:oleObj>
              </mc:Choice>
              <mc:Fallback>
                <p:oleObj name="Worksheet" r:id="rId3" imgW="2981551" imgH="3124441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28600"/>
                        <a:ext cx="5184775" cy="57912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>
            <p:ph/>
          </p:nvPr>
        </p:nvGraphicFramePr>
        <p:xfrm>
          <a:off x="1143000" y="401638"/>
          <a:ext cx="7924800" cy="544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Worksheet" r:id="rId3" imgW="4258172" imgH="2743562" progId="Excel.Sheet.8">
                  <p:embed/>
                </p:oleObj>
              </mc:Choice>
              <mc:Fallback>
                <p:oleObj name="Worksheet" r:id="rId3" imgW="4258172" imgH="2743562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01638"/>
                        <a:ext cx="7924800" cy="544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>
            <p:ph/>
          </p:nvPr>
        </p:nvGraphicFramePr>
        <p:xfrm>
          <a:off x="1143000" y="388938"/>
          <a:ext cx="7924800" cy="547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Worksheet" r:id="rId3" imgW="4239031" imgH="2743562" progId="Excel.Sheet.8">
                  <p:embed/>
                </p:oleObj>
              </mc:Choice>
              <mc:Fallback>
                <p:oleObj name="Worksheet" r:id="rId3" imgW="4239031" imgH="2743562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88938"/>
                        <a:ext cx="7924800" cy="547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>
            <p:ph/>
          </p:nvPr>
        </p:nvGraphicFramePr>
        <p:xfrm>
          <a:off x="1143000" y="411163"/>
          <a:ext cx="7924800" cy="542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Worksheet" r:id="rId3" imgW="4258172" imgH="2734157" progId="Excel.Sheet.8">
                  <p:embed/>
                </p:oleObj>
              </mc:Choice>
              <mc:Fallback>
                <p:oleObj name="Worksheet" r:id="rId3" imgW="4258172" imgH="2734157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11163"/>
                        <a:ext cx="7924800" cy="542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H.R. Information Kiosk (Standard)">
  <a:themeElements>
    <a:clrScheme name="H.R. Information Kiosk (Standard) 1">
      <a:dk1>
        <a:srgbClr val="00354E"/>
      </a:dk1>
      <a:lt1>
        <a:srgbClr val="EAEAEA"/>
      </a:lt1>
      <a:dk2>
        <a:srgbClr val="006699"/>
      </a:dk2>
      <a:lt2>
        <a:srgbClr val="CCECFF"/>
      </a:lt2>
      <a:accent1>
        <a:srgbClr val="006699"/>
      </a:accent1>
      <a:accent2>
        <a:srgbClr val="6699FF"/>
      </a:accent2>
      <a:accent3>
        <a:srgbClr val="AAB8CA"/>
      </a:accent3>
      <a:accent4>
        <a:srgbClr val="C8C8C8"/>
      </a:accent4>
      <a:accent5>
        <a:srgbClr val="AAB8CA"/>
      </a:accent5>
      <a:accent6>
        <a:srgbClr val="5C8AE7"/>
      </a:accent6>
      <a:hlink>
        <a:srgbClr val="CCCCFF"/>
      </a:hlink>
      <a:folHlink>
        <a:srgbClr val="5E6FD4"/>
      </a:folHlink>
    </a:clrScheme>
    <a:fontScheme name="H.R. Information Kiosk (Standard)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H.R. Information Kiosk (Standard) 1">
        <a:dk1>
          <a:srgbClr val="00354E"/>
        </a:dk1>
        <a:lt1>
          <a:srgbClr val="EAEAEA"/>
        </a:lt1>
        <a:dk2>
          <a:srgbClr val="006699"/>
        </a:dk2>
        <a:lt2>
          <a:srgbClr val="CCECFF"/>
        </a:lt2>
        <a:accent1>
          <a:srgbClr val="006699"/>
        </a:accent1>
        <a:accent2>
          <a:srgbClr val="6699FF"/>
        </a:accent2>
        <a:accent3>
          <a:srgbClr val="AAB8CA"/>
        </a:accent3>
        <a:accent4>
          <a:srgbClr val="C8C8C8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.R. Information Kiosk (Standard) 2">
        <a:dk1>
          <a:srgbClr val="000080"/>
        </a:dk1>
        <a:lt1>
          <a:srgbClr val="FFFFFF"/>
        </a:lt1>
        <a:dk2>
          <a:srgbClr val="3366CC"/>
        </a:dk2>
        <a:lt2>
          <a:srgbClr val="7A7C93"/>
        </a:lt2>
        <a:accent1>
          <a:srgbClr val="006699"/>
        </a:accent1>
        <a:accent2>
          <a:srgbClr val="6699FF"/>
        </a:accent2>
        <a:accent3>
          <a:srgbClr val="FFFFFF"/>
        </a:accent3>
        <a:accent4>
          <a:srgbClr val="00006C"/>
        </a:accent4>
        <a:accent5>
          <a:srgbClr val="AAB8CA"/>
        </a:accent5>
        <a:accent6>
          <a:srgbClr val="5C8AE7"/>
        </a:accent6>
        <a:hlink>
          <a:srgbClr val="CCCCFF"/>
        </a:hlink>
        <a:folHlink>
          <a:srgbClr val="5E6F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.R. Information Kiosk (Standard)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969696"/>
        </a:accent1>
        <a:accent2>
          <a:srgbClr val="CBCBCB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B8B8B8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.R. Information Kiosk (Standard) 4">
        <a:dk1>
          <a:srgbClr val="660066"/>
        </a:dk1>
        <a:lt1>
          <a:srgbClr val="EAEAEA"/>
        </a:lt1>
        <a:dk2>
          <a:srgbClr val="3366CC"/>
        </a:dk2>
        <a:lt2>
          <a:srgbClr val="7A7C93"/>
        </a:lt2>
        <a:accent1>
          <a:srgbClr val="00CCCC"/>
        </a:accent1>
        <a:accent2>
          <a:srgbClr val="CC66FF"/>
        </a:accent2>
        <a:accent3>
          <a:srgbClr val="F3F3F3"/>
        </a:accent3>
        <a:accent4>
          <a:srgbClr val="560056"/>
        </a:accent4>
        <a:accent5>
          <a:srgbClr val="AAE2E2"/>
        </a:accent5>
        <a:accent6>
          <a:srgbClr val="B95CE7"/>
        </a:accent6>
        <a:hlink>
          <a:srgbClr val="CC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.R. Information Kiosk (Standard) 5">
        <a:dk1>
          <a:srgbClr val="00354E"/>
        </a:dk1>
        <a:lt1>
          <a:srgbClr val="EAEAEA"/>
        </a:lt1>
        <a:dk2>
          <a:srgbClr val="6D67AA"/>
        </a:dk2>
        <a:lt2>
          <a:srgbClr val="CCCCFF"/>
        </a:lt2>
        <a:accent1>
          <a:srgbClr val="6600CC"/>
        </a:accent1>
        <a:accent2>
          <a:srgbClr val="9999FF"/>
        </a:accent2>
        <a:accent3>
          <a:srgbClr val="BAB8D2"/>
        </a:accent3>
        <a:accent4>
          <a:srgbClr val="C8C8C8"/>
        </a:accent4>
        <a:accent5>
          <a:srgbClr val="B8AAE2"/>
        </a:accent5>
        <a:accent6>
          <a:srgbClr val="8A8AE7"/>
        </a:accent6>
        <a:hlink>
          <a:srgbClr val="CCCCFF"/>
        </a:hlink>
        <a:folHlink>
          <a:srgbClr val="9D70B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.R. Information Kiosk (Standard) 6">
        <a:dk1>
          <a:srgbClr val="003366"/>
        </a:dk1>
        <a:lt1>
          <a:srgbClr val="EAEAEA"/>
        </a:lt1>
        <a:dk2>
          <a:srgbClr val="009999"/>
        </a:dk2>
        <a:lt2>
          <a:srgbClr val="FFFFFF"/>
        </a:lt2>
        <a:accent1>
          <a:srgbClr val="008080"/>
        </a:accent1>
        <a:accent2>
          <a:srgbClr val="00CCCC"/>
        </a:accent2>
        <a:accent3>
          <a:srgbClr val="AACACA"/>
        </a:accent3>
        <a:accent4>
          <a:srgbClr val="C8C8C8"/>
        </a:accent4>
        <a:accent5>
          <a:srgbClr val="AAC0C0"/>
        </a:accent5>
        <a:accent6>
          <a:srgbClr val="00B9B9"/>
        </a:accent6>
        <a:hlink>
          <a:srgbClr val="A7DDE1"/>
        </a:hlink>
        <a:folHlink>
          <a:srgbClr val="FF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Office\Templates\Presentations\H.R. Information Kiosk (Standard).pot</Template>
  <TotalTime>148</TotalTime>
  <Words>40</Words>
  <Application>Microsoft Office PowerPoint</Application>
  <PresentationFormat>On-screen Show (4:3)</PresentationFormat>
  <Paragraphs>8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Times New Roman</vt:lpstr>
      <vt:lpstr>Arial Black</vt:lpstr>
      <vt:lpstr>Arial</vt:lpstr>
      <vt:lpstr>Colonna MT</vt:lpstr>
      <vt:lpstr>H.R. Information Kiosk (Standard)</vt:lpstr>
      <vt:lpstr>Microsoft Clip Gallery</vt:lpstr>
      <vt:lpstr>Microsoft Excel Worksheet</vt:lpstr>
      <vt:lpstr>Deer Exclosures 1997</vt:lpstr>
      <vt:lpstr>Locations</vt:lpstr>
      <vt:lpstr>Data By Horizon, Site and 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By Horizon and 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Institute of Ecosystem Studies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Deer Exclosures 1997</dc:title>
  <dc:creator>Lynn Christenson and Julie Hart</dc:creator>
  <cp:lastModifiedBy>schulera</cp:lastModifiedBy>
  <cp:revision>9</cp:revision>
  <dcterms:created xsi:type="dcterms:W3CDTF">1999-07-15T18:17:21Z</dcterms:created>
  <dcterms:modified xsi:type="dcterms:W3CDTF">2022-04-29T18:03:52Z</dcterms:modified>
</cp:coreProperties>
</file>